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1" r:id="rId1"/>
    <p:sldMasterId id="2147483761" r:id="rId2"/>
    <p:sldMasterId id="2147483852" r:id="rId3"/>
  </p:sldMasterIdLst>
  <p:notesMasterIdLst>
    <p:notesMasterId r:id="rId31"/>
  </p:notesMasterIdLst>
  <p:sldIdLst>
    <p:sldId id="298" r:id="rId4"/>
    <p:sldId id="299" r:id="rId5"/>
    <p:sldId id="334" r:id="rId6"/>
    <p:sldId id="335" r:id="rId7"/>
    <p:sldId id="300" r:id="rId8"/>
    <p:sldId id="301" r:id="rId9"/>
    <p:sldId id="336" r:id="rId10"/>
    <p:sldId id="365" r:id="rId11"/>
    <p:sldId id="407" r:id="rId12"/>
    <p:sldId id="302" r:id="rId13"/>
    <p:sldId id="389" r:id="rId14"/>
    <p:sldId id="426" r:id="rId15"/>
    <p:sldId id="413" r:id="rId16"/>
    <p:sldId id="410" r:id="rId17"/>
    <p:sldId id="393" r:id="rId18"/>
    <p:sldId id="391" r:id="rId19"/>
    <p:sldId id="396" r:id="rId20"/>
    <p:sldId id="397" r:id="rId21"/>
    <p:sldId id="398" r:id="rId22"/>
    <p:sldId id="428" r:id="rId23"/>
    <p:sldId id="421" r:id="rId24"/>
    <p:sldId id="420" r:id="rId25"/>
    <p:sldId id="427" r:id="rId26"/>
    <p:sldId id="422" r:id="rId27"/>
    <p:sldId id="423" r:id="rId28"/>
    <p:sldId id="424" r:id="rId29"/>
    <p:sldId id="356" r:id="rId30"/>
  </p:sldIdLst>
  <p:sldSz cx="9144000" cy="6858000" type="screen4x3"/>
  <p:notesSz cx="6858000" cy="9144000"/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="" xmlns:pr="smNativeData" dt="1504198011" val="76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73" autoAdjust="0"/>
    <p:restoredTop sz="94660"/>
  </p:normalViewPr>
  <p:slideViewPr>
    <p:cSldViewPr>
      <p:cViewPr varScale="1">
        <p:scale>
          <a:sx n="78" d="100"/>
          <a:sy n="78" d="100"/>
        </p:scale>
        <p:origin x="102" y="750"/>
      </p:cViewPr>
      <p:guideLst>
        <p:guide orient="horz" pos="2160"/>
        <p:guide pos="2880"/>
      </p:guideLst>
    </p:cSldViewPr>
  </p:slideViewPr>
  <p:outlineViewPr>
    <p:cViewPr>
      <p:scale>
        <a:sx n="303" d="100"/>
        <a:sy n="30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6" d="100"/>
        <a:sy n="26" d="100"/>
      </p:scale>
      <p:origin x="0" y="0"/>
    </p:cViewPr>
  </p:sorterViewPr>
  <p:notesViewPr>
    <p:cSldViewPr>
      <p:cViewPr>
        <p:scale>
          <a:sx n="108" d="100"/>
          <a:sy n="108" d="100"/>
        </p:scale>
        <p:origin x="1488" y="211"/>
      </p:cViewPr>
      <p:guideLst/>
    </p:cSldViewPr>
  </p:notesViewPr>
  <p:gridSpacing cx="36195" cy="361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85D30-4F36-4234-B1CE-CF31AA541251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12E92-A53C-461E-A02D-B1D974DF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83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D87D22-166E-4363-B984-82CA76835DA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903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A6AA45-3873-4C5E-BD0F-7511D22ABFF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16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DACBD4-56E7-484F-A2EB-609BA1B7D31E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752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0C6675-E882-4401-80F4-48C8A6626FF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36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6FCAEA-C988-484B-B709-F0607FD0A80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109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82877F-9706-450F-91FF-13045A1EB49D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16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60422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57894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54050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0657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50828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AF2868-1C5E-49A2-98F3-8284678193E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772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60607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11633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32748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9382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35034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202481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58656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183698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834269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6854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A40893-D25F-4244-94F7-06F5EE70145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3259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5321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319908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239210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38108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427738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109729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39404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301069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1958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8FB62F-769E-4ADC-A374-B9BD8D86CC6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64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86AC69-1A0A-4D83-83FF-89CD29765C18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459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F701C8-2413-43DB-99BF-818D95131D2A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83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0E89E-1C6D-43F1-AB94-38AF66B27AA9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311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AF5E95-ABF0-4EE4-B484-E8B4136A41F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42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760AFD-7452-427C-A213-4752DB8BDC6F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585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56B6AF-7877-41AF-B67E-BF10FD4C56B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6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2851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1537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-115887" y="1191648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«Безопасность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 при эксплуатации и ремонте оборудования электрических подстанций и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сетей» 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ДОЦЕНТ КАФЕДРЫ</a:t>
            </a:r>
            <a:r>
              <a:rPr kumimoji="0" lang="ru-ru" sz="36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«ЭЛЕКТРОСНАБЖЕНИЕ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 ЭКСПЛУАТАЦИЯ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ЭЛЕКТРООБОРУДОВАНИЯ»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ПРИВАЛОВ ЕВГЕНИЙ ЕВГРАФОВИЧ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8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endParaRPr lang="ru-RU" sz="4400" dirty="0" smtClean="0"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ctr"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Охрана труда при установке заземлений на воздушных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линиях. 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lvl="1">
              <a:buNone/>
              <a:defRPr lang="ru-ru"/>
            </a:pPr>
            <a:endParaRPr lang="ru-ru" sz="3600" dirty="0" smtClean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2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Работы по </a:t>
            </a:r>
            <a:r>
              <a:rPr lang="ru-RU" sz="48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замене элементов опор, монтажу и демонтажу опор и проводов,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замене гирлянд изоляторов ВЛ должны выполняться по технологической карте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(ТК) или ППР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9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" y="5097"/>
            <a:ext cx="9023985" cy="675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80591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Подниматься на опору и работать на ней </a:t>
            </a:r>
            <a:r>
              <a:rPr lang="ru-RU" sz="48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разрешается только после 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проверки устойчивости </a:t>
            </a:r>
            <a:r>
              <a:rPr lang="ru-RU" sz="48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 прочности опоры, особенно ее основания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6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6030" b="3033"/>
          <a:stretch/>
        </p:blipFill>
        <p:spPr>
          <a:xfrm>
            <a:off x="10606" y="0"/>
            <a:ext cx="91333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73669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3.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 металлических опорах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должно проверяться отсутствие повреждений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фундаментов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наличие всех раскосов и гаек на анкерных болтах, состояние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оттяжек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заземляющих проводников</a:t>
            </a:r>
            <a:endParaRPr lang="ru-RU" sz="4400" dirty="0" smtClean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32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4. Подниматься на опору разрешается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членам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бригады:</a:t>
            </a:r>
            <a:endParaRPr lang="ru-RU" sz="36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III -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 всех работах до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верха опоры;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II -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при работах,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отключением ВЛ, до верха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опоры; 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II -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работах на нетоковедущих частях ВЛ, находящейся под напряжением, не выше уровня, при котором от головы работающего до уровня нижних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проводов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этой ВЛ остается расстояние 2 м.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57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5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Окраску опоры с подъемом до ее верха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могут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выполнять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работники, имеющие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группу II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При окраске опоры должны быть приняты меры для предотвращения попадания краски на изоляторы и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провода.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59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6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При производстве работ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при которых не исключена возможность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приближения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 проводам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расстояние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менее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0,6м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эти провода должны быть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отключены и заземлены на месте производства работ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66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7. Работы по перетяжке и замене проводов на ВЛ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до 1000В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 на линиях уличного освещения, подвешенных на опорах линий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выше 1000В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должны выполняться с отключением всех линий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до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 выше 1000 В и </a:t>
            </a:r>
            <a:r>
              <a:rPr lang="ru-RU" sz="4000" dirty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заземлением их с двух сторон участка 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86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Раздел 1.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4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«Обеспечение 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безопасного производства плановых и аварийных работ в электрических установках и </a:t>
            </a: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сетях»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2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6" y="6074"/>
            <a:ext cx="9144000" cy="697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62003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8. Выполнение работ на ВЛ без снятия напряжения по схеме «провод-изоляция-человек-земля»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работа ВЛ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до 1000В (в контакте) -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защитное средство диэлектрические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перчатки и изолированный инструмент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30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9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r>
              <a:rPr lang="ru-RU" sz="44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Работа </a:t>
            </a:r>
            <a:r>
              <a:rPr lang="ru-RU" sz="44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 ВЛ выше 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1000В </a:t>
            </a:r>
            <a:r>
              <a:rPr lang="ru-RU" sz="44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 расстоянии с </a:t>
            </a:r>
            <a:r>
              <a:rPr lang="ru-RU" sz="4400" dirty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применением основных (изолирующие штанги, клещи) и дополнительных (диэлектрические </a:t>
            </a:r>
            <a:r>
              <a:rPr lang="ru-RU" sz="44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перчатки</a:t>
            </a:r>
            <a:r>
              <a:rPr lang="ru-RU" sz="4400" dirty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боты, накладки) электрозащитных средств. 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46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750" t="16638" r="4083"/>
          <a:stretch/>
        </p:blipFill>
        <p:spPr>
          <a:xfrm>
            <a:off x="14982" y="0"/>
            <a:ext cx="9129017" cy="675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44600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10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Не разрешается работать на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ВЛ,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находящихся под напряжением, при тумане, дожде, снегопаде, в темное время суток, а также при ветре,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затрудняющем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работы на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опорах.   </a:t>
            </a:r>
            <a:endParaRPr lang="ru-RU" sz="44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21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11.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 работе на проводах, выполняемой с телескопической вышки (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подъемника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),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рабочая площадка вышки должна быть с помощью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штанги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соединена с проводом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медным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проводником сечением не менее 10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кв.мм,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а сама вышка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заземлена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Провод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заземляют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 ближайшей опоре или в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пролете.  </a:t>
            </a:r>
            <a:endParaRPr lang="ru-RU" sz="4000" dirty="0">
              <a:solidFill>
                <a:srgbClr val="C0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12.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 выполнении работы на проводах ВЛ в пролете пересечения с другой ВЛ, находящейся под напряжением,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заземление необходимо устанавливать на опоре, где ведется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работа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  </a:t>
            </a:r>
            <a:endParaRPr lang="ru-RU" sz="44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26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Заключение.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Технические мероприятия, обеспечивающие </a:t>
            </a:r>
            <a:r>
              <a:rPr lang="ru-RU" sz="48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безопасность работ со снятием </a:t>
            </a:r>
            <a:r>
              <a:rPr lang="ru-RU" sz="48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напряжения, выполняют только в указанном порядке.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64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1.3 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безопасного производства отдельных видов работ в электроустановках и электрических 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сетях.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45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Практическое занятие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№ </a:t>
            </a:r>
            <a:r>
              <a:rPr lang="ru-ru" sz="4800" noProof="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Охрана труда при установке заземлений на воздушных линиях. 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24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05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609600" indent="-609600"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цели</a:t>
            </a:r>
          </a:p>
          <a:p>
            <a:pPr>
              <a:lnSpc>
                <a:spcPct val="110000"/>
              </a:lnSpc>
              <a:buNone/>
              <a:defRPr lang="ru-ru"/>
            </a:pP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1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Изучить охрану </a:t>
            </a: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труда при установке заземлений на воздушных линиях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электропередачи. </a:t>
            </a:r>
            <a:endParaRPr lang="ru-RU" sz="48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83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56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lvl="1" algn="ctr">
              <a:lnSpc>
                <a:spcPct val="140000"/>
              </a:lnSpc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вопросы.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algn="ctr">
              <a:lnSpc>
                <a:spcPct val="110000"/>
              </a:lnSpc>
              <a:buNone/>
              <a:defRPr lang="ru-ru"/>
            </a:pP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Охрана труда при установке заземлений на воздушных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линиях. </a:t>
            </a:r>
            <a:endParaRPr lang="ru-ru" sz="48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33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buClrTx/>
              <a:buSzTx/>
              <a:buFontTx/>
              <a:buNone/>
              <a:tabLst/>
              <a:defRPr lang="ru-ru"/>
            </a:pPr>
            <a:endParaRPr lang="ru-ru" sz="4400" dirty="0" smtClean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Учебная литература</a:t>
            </a:r>
            <a:r>
              <a:rPr kumimoji="0" lang="ru-ru" sz="4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8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Правила </a:t>
            </a:r>
            <a:r>
              <a:rPr lang="ru-RU" sz="48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охраны труда при эксплуатации </a:t>
            </a:r>
            <a:r>
              <a:rPr lang="ru-RU" sz="48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электроустановок (ПОТЭУ). </a:t>
            </a:r>
            <a:r>
              <a:rPr lang="ru-RU" sz="48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М: НОРМАТИКА, 2020. - 238с.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742950" marR="0" lvl="1" indent="-28575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99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0964" t="6721" r="3034" b="4611"/>
          <a:stretch/>
        </p:blipFill>
        <p:spPr>
          <a:xfrm>
            <a:off x="1242060" y="0"/>
            <a:ext cx="6122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81053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-309" t="8834" r="1313" b="5667"/>
          <a:stretch/>
        </p:blipFill>
        <p:spPr>
          <a:xfrm>
            <a:off x="-24764" y="0"/>
            <a:ext cx="91687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37085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1718</TotalTime>
  <Words>599</Words>
  <Application>Microsoft Office PowerPoint</Application>
  <PresentationFormat>Экран (4:3)</PresentationFormat>
  <Paragraphs>67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SimSun</vt:lpstr>
      <vt:lpstr>Arial</vt:lpstr>
      <vt:lpstr>Arial Black</vt:lpstr>
      <vt:lpstr>Calibri</vt:lpstr>
      <vt:lpstr>Times New Roman</vt:lpstr>
      <vt:lpstr>Оформление по умолчанию</vt:lpstr>
      <vt:lpstr>6_Presentation</vt:lpstr>
      <vt:lpstr>3_Presentation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Л1. Введение</dc:title>
  <dc:subject>Т1.Общие сведения</dc:subject>
  <dc:creator>Привалов Е.Е.</dc:creator>
  <cp:keywords>электробезопасность, электротравма</cp:keywords>
  <dc:description/>
  <cp:lastModifiedBy>Home</cp:lastModifiedBy>
  <cp:revision>99</cp:revision>
  <dcterms:created xsi:type="dcterms:W3CDTF">2003-11-18T14:40:54Z</dcterms:created>
  <dcterms:modified xsi:type="dcterms:W3CDTF">2020-08-13T17:35:04Z</dcterms:modified>
</cp:coreProperties>
</file>